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  <p:sldMasterId id="2147483901" r:id="rId2"/>
  </p:sldMasterIdLst>
  <p:notesMasterIdLst>
    <p:notesMasterId r:id="rId21"/>
  </p:notesMasterIdLst>
  <p:sldIdLst>
    <p:sldId id="287" r:id="rId3"/>
    <p:sldId id="257" r:id="rId4"/>
    <p:sldId id="273" r:id="rId5"/>
    <p:sldId id="288" r:id="rId6"/>
    <p:sldId id="256" r:id="rId7"/>
    <p:sldId id="260" r:id="rId8"/>
    <p:sldId id="272" r:id="rId9"/>
    <p:sldId id="290" r:id="rId10"/>
    <p:sldId id="291" r:id="rId11"/>
    <p:sldId id="275" r:id="rId12"/>
    <p:sldId id="263" r:id="rId13"/>
    <p:sldId id="293" r:id="rId14"/>
    <p:sldId id="292" r:id="rId15"/>
    <p:sldId id="262" r:id="rId16"/>
    <p:sldId id="281" r:id="rId17"/>
    <p:sldId id="294" r:id="rId18"/>
    <p:sldId id="267" r:id="rId19"/>
    <p:sldId id="271" r:id="rId2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9900"/>
    <a:srgbClr val="FFFF99"/>
    <a:srgbClr val="33CCC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B9905C6-FB45-4AF5-AB92-89F1C88E47F6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35EBD46-0C70-43ED-9E7F-0AE38C899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4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2E4274-F843-45E9-A2A6-FDF11DC167F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89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7F07E6-1E8B-4D1F-8922-BD2EBA947D0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47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5F418F-C753-4B6B-915B-A7A6522B01E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0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8FEB9-094E-46B4-8344-1E59E34F6F9F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7CD20-A587-4406-82E2-7504383E1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71F1C-C617-4CC7-8EA8-32605FEFD50F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D0158-4CE7-4AFE-8B39-C7BA5006D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8F69-16C5-4DC8-8E5F-479D1726DF09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2285-7B5C-4561-B175-F75CE9293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A9314-D84C-4400-8B25-A6336371CB5F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DC619-A150-4126-9ABE-8643D9DBB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F3BA7-3DC9-44B2-AD38-BCF4DFB41C17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FAD04-F65D-4DFB-856E-36222E3924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7A9E-00BC-4F9A-A257-F04E337707A7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3D586-FB31-4249-B5ED-AEF699A24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868F7-F88C-4EC1-8A54-A33BED9617AC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2C6BD-D58F-4974-AEAB-475B6CE96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E76E-5A8A-4387-AA21-C0B9D17C3FD3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12FB-13AF-42FD-B0DD-E3341F07A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B1D2C-3847-4CA5-AA19-89CD9A54CD20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D25B1-798A-4DB2-A2C1-F7510EBAF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7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BC95E-011F-4870-9ADE-F26D88D92C19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FCE87-8F58-40BC-A9AA-80BF71E62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7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0C55-FF9E-442F-A92A-BFF1779F1816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A4B83-A622-4189-A47C-CD4788897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48CA7-18DE-48C8-AFA6-92A4EB7D7795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1769-BC4F-4E93-B6BA-60587696B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609B5-8E91-4E2D-AED6-75ACCD6B7C08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402DA-1A6C-4C35-ADBE-9252B0A40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0DCA-AA9D-46CB-BAAD-200F58284A72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62A63-B597-4209-B0DA-F2336E54D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E5C12-BE0A-4CB3-ADD3-35EB5AF06B7D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0260-1A40-4893-8BED-8658B05E7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EDC06-6E53-4C4E-B7EE-9BCB787BFC00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CC5A6-A2F0-4A67-8E0F-48EE430FC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7FC-3EDD-452F-A2A9-8626048EF0A1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0A026-0DC3-427E-B196-D95D1FD82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80181-4C8B-48D7-819B-53C2054320A3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C40A1-AC53-4AE4-BE01-5128D8D6A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F591-BC0D-4E5C-8EE0-978673005864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A9B8-03FB-4E63-83C5-B87806243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435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4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FEBD3C-5F60-4BF9-92F9-4E2B887E2D4E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C5ECB94D-DD13-4063-9216-AA616BD26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9" r:id="rId11"/>
    <p:sldLayoutId id="2147483891" r:id="rId12"/>
    <p:sldLayoutId id="2147483900" r:id="rId13"/>
    <p:sldLayoutId id="2147483892" r:id="rId14"/>
    <p:sldLayoutId id="2147483893" r:id="rId15"/>
    <p:sldLayoutId id="2147483894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04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4438E7B-AAAA-4BA7-A003-929B584EF146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3494BA"/>
                </a:solidFill>
                <a:latin typeface="+mn-lt"/>
              </a:defRPr>
            </a:lvl1pPr>
          </a:lstStyle>
          <a:p>
            <a:pPr>
              <a:defRPr/>
            </a:pPr>
            <a:fld id="{C334A357-E163-4185-AE7F-48998D068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o-detstve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1943" y="275848"/>
            <a:ext cx="665438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chemeClr val="accent1">
                    <a:lumMod val="75000"/>
                  </a:schemeClr>
                </a:solidFill>
                <a:latin typeface="+mn-lt"/>
              </a:rPr>
              <a:t>МАДОУ «Детский сад №390»</a:t>
            </a:r>
          </a:p>
        </p:txBody>
      </p:sp>
      <p:pic>
        <p:nvPicPr>
          <p:cNvPr id="3686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850" y="1119188"/>
            <a:ext cx="27368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3825" y="4954588"/>
            <a:ext cx="48164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Воспитатель группы компенсирующей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направленности с ОНР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4773613" y="1617663"/>
            <a:ext cx="71850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1997-2000г. Нижегородский педагогический </a:t>
            </a:r>
          </a:p>
          <a:p>
            <a:r>
              <a:rPr lang="ru-RU">
                <a:latin typeface="Trebuchet MS" pitchFamily="34" charset="0"/>
              </a:rPr>
              <a:t>колледж им. К.Д. Ушинского, «Учитель начальных классов»</a:t>
            </a:r>
          </a:p>
          <a:p>
            <a:r>
              <a:rPr lang="ru-RU">
                <a:latin typeface="Trebuchet MS" pitchFamily="34" charset="0"/>
              </a:rPr>
              <a:t> </a:t>
            </a:r>
          </a:p>
          <a:p>
            <a:r>
              <a:rPr lang="ru-RU">
                <a:latin typeface="Trebuchet MS" pitchFamily="34" charset="0"/>
              </a:rPr>
              <a:t>2000-2003г. Московский гуманитарный институт, «Психолог, преподаватель психологии»</a:t>
            </a:r>
          </a:p>
          <a:p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Стаж работы в учреждении – 6 лет</a:t>
            </a:r>
          </a:p>
          <a:p>
            <a:r>
              <a:rPr lang="ru-RU">
                <a:latin typeface="Trebuchet MS" pitchFamily="34" charset="0"/>
              </a:rPr>
              <a:t>Стаж педагогической работы – 4 года</a:t>
            </a: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3924300" y="6211888"/>
            <a:ext cx="3870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Нижний Новгород</a:t>
            </a:r>
          </a:p>
          <a:p>
            <a:pPr algn="ctr"/>
            <a:r>
              <a:rPr lang="ru-RU">
                <a:latin typeface="Trebuchet MS" pitchFamily="34" charset="0"/>
              </a:rPr>
              <a:t> 2015г </a:t>
            </a:r>
          </a:p>
        </p:txBody>
      </p:sp>
      <p:sp>
        <p:nvSpPr>
          <p:cNvPr id="36870" name="TextBox 4"/>
          <p:cNvSpPr txBox="1">
            <a:spLocks noChangeArrowheads="1"/>
          </p:cNvSpPr>
          <p:nvPr/>
        </p:nvSpPr>
        <p:spPr bwMode="auto">
          <a:xfrm>
            <a:off x="4940300" y="3922713"/>
            <a:ext cx="3657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400" b="1"/>
              <a:t>E-mail</a:t>
            </a:r>
            <a:r>
              <a:rPr lang="ru-RU" altLang="ru-RU" sz="1400" b="1"/>
              <a:t>: </a:t>
            </a:r>
            <a:r>
              <a:rPr lang="en-US" altLang="ru-RU" sz="1400" b="1"/>
              <a:t>usckova.a@yandex.ru</a:t>
            </a:r>
            <a:endParaRPr lang="ru-RU" altLang="ru-RU" sz="14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3150" y="133350"/>
            <a:ext cx="8328025" cy="1385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Comic Sans MS" panose="030F0702030302020204" pitchFamily="66" charset="0"/>
              </a:rPr>
              <a:t>Сюжетно-ролевые 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dirty="0">
                <a:latin typeface="Comic Sans MS" panose="030F0702030302020204" pitchFamily="66" charset="0"/>
              </a:rPr>
              <a:t>на внимание и игры 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dirty="0">
                <a:latin typeface="Comic Sans MS" panose="030F0702030302020204" pitchFamily="66" charset="0"/>
              </a:rPr>
              <a:t>оздоровительным бегом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56513" y="1965325"/>
            <a:ext cx="404018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+mn-lt"/>
              </a:rPr>
              <a:t>«Остановись на красный свет»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( зрительный сигнал)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+mn-lt"/>
              </a:rPr>
              <a:t>«Беги по хлопку»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+mn-lt"/>
              </a:rPr>
              <a:t>«Тише едешь, дальше будешь. СТОП»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(звуковой сигнал)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t="19336"/>
          <a:stretch/>
        </p:blipFill>
        <p:spPr bwMode="auto">
          <a:xfrm rot="21355077">
            <a:off x="278729" y="644513"/>
            <a:ext cx="3751011" cy="2267017"/>
          </a:xfrm>
          <a:prstGeom prst="snip2DiagRect">
            <a:avLst>
              <a:gd name="adj1" fmla="val 0"/>
              <a:gd name="adj2" fmla="val 1243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19438"/>
            <a:ext cx="328612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F:\аттестация моя\МАДОУ№390\IMG_2191.JPG"/>
          <p:cNvPicPr>
            <a:picLocks noChangeAspect="1" noChangeArrowheads="1"/>
          </p:cNvPicPr>
          <p:nvPr/>
        </p:nvPicPr>
        <p:blipFill rotWithShape="1">
          <a:blip r:embed="rId4">
            <a:extLst/>
          </a:blip>
          <a:srcRect t="12570" r="35053" b="29911"/>
          <a:stretch/>
        </p:blipFill>
        <p:spPr bwMode="auto">
          <a:xfrm>
            <a:off x="3718413" y="4073485"/>
            <a:ext cx="3970995" cy="26376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105671" y="1518999"/>
            <a:ext cx="3420094" cy="25631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F:\фото для работы\9 гр фото азбука безопасностипрезентация\IMG_8100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8544045" y="4317930"/>
            <a:ext cx="3152085" cy="2364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445250" y="6296025"/>
            <a:ext cx="1228725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«Постовой» 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512888" y="2711450"/>
            <a:ext cx="253365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latin typeface="Times New Roman" pitchFamily="18" charset="0"/>
              </a:rPr>
              <a:t>«Нам на улице не страшно» 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8485188" y="6353175"/>
            <a:ext cx="1258887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latin typeface="Times New Roman" pitchFamily="18" charset="0"/>
              </a:rPr>
              <a:t>«Пешеходы»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r="20256" b="31716"/>
          <a:stretch/>
        </p:blipFill>
        <p:spPr bwMode="auto">
          <a:xfrm rot="21265475">
            <a:off x="217516" y="951599"/>
            <a:ext cx="2628805" cy="3001357"/>
          </a:xfrm>
          <a:prstGeom prst="snip2DiagRect">
            <a:avLst>
              <a:gd name="adj1" fmla="val 1298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651297">
            <a:off x="2784545" y="2517356"/>
            <a:ext cx="2824212" cy="37656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76338" y="0"/>
            <a:ext cx="8632825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400" dirty="0">
                <a:latin typeface="Comic Sans MS" panose="030F0702030302020204" pitchFamily="66" charset="0"/>
              </a:rPr>
              <a:t>Динамические паузы с речевым сопровождением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400" dirty="0">
                <a:latin typeface="Comic Sans MS" panose="030F0702030302020204" pitchFamily="66" charset="0"/>
              </a:rPr>
              <a:t>и с физкультурным оборудованием   </a:t>
            </a:r>
          </a:p>
        </p:txBody>
      </p:sp>
      <p:sp>
        <p:nvSpPr>
          <p:cNvPr id="48132" name="TextBox 6"/>
          <p:cNvSpPr txBox="1">
            <a:spLocks noChangeArrowheads="1"/>
          </p:cNvSpPr>
          <p:nvPr/>
        </p:nvSpPr>
        <p:spPr bwMode="auto">
          <a:xfrm>
            <a:off x="0" y="4229100"/>
            <a:ext cx="26527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>
                <a:latin typeface="Trebuchet MS" pitchFamily="34" charset="0"/>
              </a:rPr>
              <a:t>Игровое упражнение «Самолет»</a:t>
            </a:r>
            <a:br>
              <a:rPr lang="ru-RU">
                <a:latin typeface="Trebuchet MS" pitchFamily="34" charset="0"/>
              </a:rPr>
            </a:br>
            <a:endParaRPr lang="ru-RU">
              <a:latin typeface="Trebuchet MS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>
                <a:latin typeface="Trebuchet MS" pitchFamily="34" charset="0"/>
              </a:rPr>
              <a:t>Игровое упражнение «Мотоциклы на улицах города»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91475" y="5243513"/>
            <a:ext cx="3468688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+mn-lt"/>
              </a:rPr>
              <a:t>«Автобус»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Мы в автобус дружно сели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И в окошко посмотрели.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Наш шофер педаль нажал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И автобус побежал.</a:t>
            </a:r>
          </a:p>
        </p:txBody>
      </p:sp>
      <p:pic>
        <p:nvPicPr>
          <p:cNvPr id="1026" name="Picture 2" descr="F:\аттестация моя\SDC115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8"/>
          <a:stretch/>
        </p:blipFill>
        <p:spPr bwMode="auto">
          <a:xfrm>
            <a:off x="6364706" y="1311341"/>
            <a:ext cx="2827420" cy="3194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аттестация моя\SDC115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6" b="11840"/>
          <a:stretch/>
        </p:blipFill>
        <p:spPr bwMode="auto">
          <a:xfrm rot="5792036">
            <a:off x="8988901" y="2462636"/>
            <a:ext cx="3252371" cy="21479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68135" y="3877350"/>
            <a:ext cx="2505694" cy="1879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906838" y="638175"/>
            <a:ext cx="2422525" cy="369888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Использование ИКТ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19462" t="16599" r="40841" b="30175"/>
          <a:stretch/>
        </p:blipFill>
        <p:spPr bwMode="auto">
          <a:xfrm>
            <a:off x="203818" y="356260"/>
            <a:ext cx="3009209" cy="3032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 l="18872" t="16193" r="3610" b="11160"/>
          <a:stretch>
            <a:fillRect/>
          </a:stretch>
        </p:blipFill>
        <p:spPr bwMode="auto">
          <a:xfrm>
            <a:off x="3213100" y="4071938"/>
            <a:ext cx="3365500" cy="243998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3613" y="1677988"/>
            <a:ext cx="2563812" cy="19240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9275" y="355600"/>
            <a:ext cx="3527425" cy="264636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528300" y="966788"/>
            <a:ext cx="1663700" cy="18161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Знакомство с дорожными знаками — предупреждающими, запрещающими и информационно-указательными.</a:t>
            </a:r>
          </a:p>
        </p:txBody>
      </p:sp>
      <p:pic>
        <p:nvPicPr>
          <p:cNvPr id="4916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5025" y="3389313"/>
            <a:ext cx="3511550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TextBox 3"/>
          <p:cNvSpPr txBox="1">
            <a:spLocks noChangeArrowheads="1"/>
          </p:cNvSpPr>
          <p:nvPr/>
        </p:nvSpPr>
        <p:spPr bwMode="auto">
          <a:xfrm>
            <a:off x="7826375" y="6022975"/>
            <a:ext cx="414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rebuchet MS" pitchFamily="34" charset="0"/>
              </a:rPr>
              <a:t>Систематизация знаний об устройстве улиц и соблюдению правил дорожного движения</a:t>
            </a:r>
          </a:p>
        </p:txBody>
      </p:sp>
      <p:sp>
        <p:nvSpPr>
          <p:cNvPr id="5" name="TextBox 4"/>
          <p:cNvSpPr txBox="1"/>
          <p:nvPr/>
        </p:nvSpPr>
        <p:spPr>
          <a:xfrm rot="21336552">
            <a:off x="203200" y="6022975"/>
            <a:ext cx="2616200" cy="338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</a:rPr>
              <a:t>Автоматизация звуков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2350" y="6511925"/>
            <a:ext cx="2565400" cy="338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</a:rPr>
              <a:t>Словообразование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2088" y="3432175"/>
            <a:ext cx="4327525" cy="339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</a:rPr>
              <a:t>Фонетико-фонетические упражнения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463" y="3997325"/>
            <a:ext cx="2813050" cy="2103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«Дорожные знаки»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«Машины: грузовые, легковые»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«Фигурки  людей (пешеходы)»</a:t>
            </a:r>
            <a:r>
              <a:rPr lang="ru-RU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«Светофор»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«Спецтехника»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«Наша улица»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2288" y="3748088"/>
            <a:ext cx="4011612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11248" t="12468" r="5188" b="7503"/>
          <a:stretch/>
        </p:blipFill>
        <p:spPr bwMode="auto">
          <a:xfrm>
            <a:off x="608833" y="458466"/>
            <a:ext cx="4730622" cy="33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435850" y="4181475"/>
            <a:ext cx="3822700" cy="1584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«Пройтись пальцами по проложенным трассам в песке»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Нарисовать с помощью пальцев рук, дорожки, тротуары, поставить знаки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</a:rPr>
              <a:t>Провести безопасный маршрут «Детский сад-дом-школа»</a:t>
            </a: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5850" y="458788"/>
            <a:ext cx="2859088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68350" y="112713"/>
            <a:ext cx="4060825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Бумагопластика, пластилинография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02575" y="88900"/>
            <a:ext cx="1925638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Работа с песком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7563" y="0"/>
            <a:ext cx="7575550" cy="954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Comic Sans MS" panose="030F0702030302020204" pitchFamily="66" charset="0"/>
              </a:rPr>
              <a:t>Настольно-печатные игры и игры с использованием макетов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254832" y="1163296"/>
            <a:ext cx="5204856" cy="337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172" name="Picture 4" descr="F:\аттестация моя\МАДОУ№390\IMG_222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64032" y="954107"/>
            <a:ext cx="4350472" cy="32627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F:\фото для работы\9 гр фото азбука безопасностипрезентация\IMG_808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9629" y="4438588"/>
            <a:ext cx="2956955" cy="2217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174" name="Picture 6" descr="F:\фото для работы\9 гр фото азбука безопасностипрезентация\IMG_8076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928258" y="4322794"/>
            <a:ext cx="3111336" cy="2333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7929563" y="6491288"/>
            <a:ext cx="1754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8050213" y="6461125"/>
            <a:ext cx="1947862" cy="3365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«Дорожные знаки»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8334375" y="4586288"/>
            <a:ext cx="3057525" cy="5810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Настольная игра с правилами «По дорогам города» 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112963" y="6535738"/>
            <a:ext cx="2505075" cy="3365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«Пешеходный переход»</a:t>
            </a: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3208338" y="3875088"/>
            <a:ext cx="151130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«Перекресток</a:t>
            </a:r>
            <a:r>
              <a:rPr lang="ru-RU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15925" y="123825"/>
            <a:ext cx="4021138" cy="560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Предметно–пространственная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развивающая среда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007957">
            <a:off x="5188266" y="1378141"/>
            <a:ext cx="4223058" cy="3167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19938" y="123825"/>
            <a:ext cx="5008562" cy="560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Работа с родителями</a:t>
            </a:r>
          </a:p>
        </p:txBody>
      </p:sp>
      <p:pic>
        <p:nvPicPr>
          <p:cNvPr id="10" name="Содержимое 8" descr="SDC10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6292" y="1014613"/>
            <a:ext cx="3475708" cy="2862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2821" b="50000"/>
          <a:stretch/>
        </p:blipFill>
        <p:spPr>
          <a:xfrm>
            <a:off x="8716292" y="4264268"/>
            <a:ext cx="3404774" cy="1951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3254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923821">
            <a:off x="2068513" y="433388"/>
            <a:ext cx="3860800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Рисунок 12"/>
          <p:cNvPicPr>
            <a:picLocks noChangeAspect="1"/>
          </p:cNvPicPr>
          <p:nvPr/>
        </p:nvPicPr>
        <p:blipFill>
          <a:blip r:embed="rId7"/>
          <a:srcRect l="14568" b="6554"/>
          <a:stretch>
            <a:fillRect/>
          </a:stretch>
        </p:blipFill>
        <p:spPr bwMode="auto">
          <a:xfrm>
            <a:off x="157163" y="1403350"/>
            <a:ext cx="2506662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F:\аттестация моя\МАДОУ№390\IMG_2200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581891" y="3687634"/>
            <a:ext cx="3855262" cy="2891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F:\аттестация моя\1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6932857" y="4584657"/>
            <a:ext cx="1410071" cy="1994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98450" y="388938"/>
            <a:ext cx="116776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Результаты работы по формированию осознанного отношения детей старшего дошкольного возраста с ОНР по соблюдению правил  безопасного поведения и выработке положительных, устойчивых привычек безопасного поведения на улицах города  на основе педагогического наблюдения: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34975" y="2322513"/>
            <a:ext cx="1112043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>
                <a:latin typeface="Times New Roman" pitchFamily="18" charset="0"/>
              </a:rPr>
              <a:t>1. Расширились представления детей об окружающей дорожной среде и правилах дорожного движения: умение правильно переходить проезжую часть дороги, знание правил поведения пассажира на остановке, во время посадки, во время движения транспорта, при выходе;</a:t>
            </a:r>
          </a:p>
          <a:p>
            <a:pPr marL="342900" indent="-342900"/>
            <a:r>
              <a:rPr lang="ru-RU">
                <a:latin typeface="Times New Roman" pitchFamily="18" charset="0"/>
              </a:rPr>
              <a:t>2. Дети научились распознавать знаки: информационно-указательные – «Пешеходный переход», «Подземный пешеходный переход», «Место остановки автобуса и (или) троллейбуса»; предупреждающие знаки – «Дети»; запрещающие знаки – «Движение пешеходов запрещено», «Движение на велосипедах запрещено»; предписывающие знаки – «Пешеходная дорожка», «Велосипедная дорожка»; знаки приоритета – «Главная дорога», «Уступи дорогу»; знаки сервиса – «Больница», «Телефон», «Пункт питания».</a:t>
            </a:r>
          </a:p>
          <a:p>
            <a:pPr marL="342900" indent="-342900"/>
            <a:r>
              <a:rPr lang="ru-RU">
                <a:latin typeface="Times New Roman" pitchFamily="18" charset="0"/>
              </a:rPr>
              <a:t>3. Овладели умением предвидеть опасные ситуации и обходить их,</a:t>
            </a:r>
          </a:p>
          <a:p>
            <a:pPr marL="342900" indent="-342900"/>
            <a:r>
              <a:rPr lang="ru-RU">
                <a:latin typeface="Times New Roman" pitchFamily="18" charset="0"/>
              </a:rPr>
              <a:t>4. Обогатили свои знания правилами дорожной безопасности в условиях плохой погоды,</a:t>
            </a:r>
          </a:p>
          <a:p>
            <a:pPr marL="342900" indent="-342900"/>
            <a:r>
              <a:rPr lang="ru-RU">
                <a:latin typeface="Times New Roman" pitchFamily="18" charset="0"/>
              </a:rPr>
              <a:t>5. Значительно расширился и обогатился словарный запас детей,</a:t>
            </a:r>
          </a:p>
          <a:p>
            <a:pPr marL="342900" indent="-342900"/>
            <a:r>
              <a:rPr lang="ru-RU">
                <a:latin typeface="Times New Roman" pitchFamily="18" charset="0"/>
              </a:rPr>
              <a:t>6. Положительные сдвиги произошли в развитии монологической и диалогической речи воспитанников.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Прямоугольник 3"/>
          <p:cNvSpPr>
            <a:spLocks noChangeArrowheads="1"/>
          </p:cNvSpPr>
          <p:nvPr/>
        </p:nvSpPr>
        <p:spPr bwMode="auto">
          <a:xfrm>
            <a:off x="114300" y="1001713"/>
            <a:ext cx="109775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ru-RU">
                <a:latin typeface="Times New Roman" pitchFamily="18" charset="0"/>
              </a:rPr>
              <a:t>Выступление на педсовете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«Сохранение и укрепление физического и психического здоровья воспитанников».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ru-RU" sz="1600">
                <a:latin typeface="Times New Roman" pitchFamily="18" charset="0"/>
              </a:rPr>
              <a:t>Открытое занятие «Путешествие в страну Дорожных знаков» для слушателей ННГАСУ.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ru-RU" sz="1600">
                <a:latin typeface="Times New Roman" pitchFamily="18" charset="0"/>
              </a:rPr>
              <a:t>Размещение  опыта работы в интернет – ресурсе сайт </a:t>
            </a:r>
            <a:r>
              <a:rPr lang="en-US" sz="1600">
                <a:latin typeface="Times New Roman" pitchFamily="18" charset="0"/>
              </a:rPr>
              <a:t>www.nsportal.ru</a:t>
            </a:r>
            <a:endParaRPr lang="ru-RU" sz="1600">
              <a:latin typeface="Times New Roman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endParaRPr lang="ru-RU" sz="1600">
              <a:latin typeface="Times New Roman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endParaRPr lang="ru-RU" sz="1600">
              <a:latin typeface="Times New Roman" pitchFamily="18" charset="0"/>
            </a:endParaRP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/>
          <a:srcRect l="19888" t="15685" r="5055" b="17496"/>
          <a:stretch>
            <a:fillRect/>
          </a:stretch>
        </p:blipFill>
        <p:spPr bwMode="auto">
          <a:xfrm>
            <a:off x="8461375" y="1765300"/>
            <a:ext cx="3551238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752600" y="328613"/>
            <a:ext cx="3838575" cy="4572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Транслирование опыта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349375" y="2998788"/>
            <a:ext cx="3927475" cy="4572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Перспектива работы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15950" y="3971925"/>
            <a:ext cx="72850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1. Разработка компьютерных дидактических игр по лексическим темам в соответствии с образовательной программой.</a:t>
            </a:r>
          </a:p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2. Создание на сайте детского сада рубрики по взаимодействию с родителями по вопросам формирования правильного звукопроизношения.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8" y="1138238"/>
            <a:ext cx="11458575" cy="3673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>
                <a:solidFill>
                  <a:srgbClr val="333333"/>
                </a:solidFill>
                <a:latin typeface="Comic Sans MS" pitchFamily="66" charset="0"/>
                <a:cs typeface="Times New Roman" pitchFamily="18" charset="0"/>
              </a:rPr>
              <a:t>Э.Я.Филенко «Дошкольникам о правилах дорожного движения» </a:t>
            </a:r>
            <a:endParaRPr lang="ru-RU" sz="240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>
                <a:solidFill>
                  <a:srgbClr val="333333"/>
                </a:solidFill>
                <a:latin typeface="Comic Sans MS" pitchFamily="66" charset="0"/>
                <a:cs typeface="Times New Roman" pitchFamily="18" charset="0"/>
              </a:rPr>
              <a:t>Т.Ф.Саулина «Три сигнала светофора» </a:t>
            </a:r>
            <a:endParaRPr lang="ru-RU" sz="2400">
              <a:latin typeface="Comic Sans MS" pitchFamily="66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>
                <a:solidFill>
                  <a:srgbClr val="333333"/>
                </a:solidFill>
                <a:latin typeface="Comic Sans MS" pitchFamily="66" charset="0"/>
                <a:cs typeface="Times New Roman" pitchFamily="18" charset="0"/>
              </a:rPr>
              <a:t>В.Р.Клименко «Обучайте дошкольников правилам движения» </a:t>
            </a:r>
            <a:endParaRPr lang="ru-RU" sz="2400">
              <a:latin typeface="Comic Sans MS" pitchFamily="66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>
                <a:solidFill>
                  <a:srgbClr val="333333"/>
                </a:solidFill>
                <a:latin typeface="Comic Sans MS" pitchFamily="66" charset="0"/>
                <a:cs typeface="Times New Roman" pitchFamily="18" charset="0"/>
              </a:rPr>
              <a:t>А.Линёв «Кто шагает в детский сад, кто шагает в школу» </a:t>
            </a:r>
            <a:endParaRPr lang="ru-RU" sz="2400">
              <a:latin typeface="Comic Sans MS" pitchFamily="66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>
                <a:solidFill>
                  <a:srgbClr val="333333"/>
                </a:solidFill>
                <a:latin typeface="Comic Sans MS" pitchFamily="66" charset="0"/>
                <a:cs typeface="Times New Roman" pitchFamily="18" charset="0"/>
              </a:rPr>
              <a:t> «Методические указания по ознакомлению детей дошкольного возраста с правилами дорожного движения» и др. </a:t>
            </a: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>
                <a:solidFill>
                  <a:srgbClr val="333333"/>
                </a:solidFill>
                <a:latin typeface="Comic Sans MS" pitchFamily="66" charset="0"/>
                <a:cs typeface="Times New Roman" pitchFamily="18" charset="0"/>
              </a:rPr>
              <a:t>В.Е. Ковалько «Здоровьесберегающие технологии»</a:t>
            </a: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>
                <a:solidFill>
                  <a:srgbClr val="333333"/>
                </a:solidFill>
                <a:latin typeface="Comic Sans MS" pitchFamily="66" charset="0"/>
                <a:cs typeface="Times New Roman" pitchFamily="18" charset="0"/>
              </a:rPr>
              <a:t>Т.В. Ахотина «Здоровьесберегающие технологии: индивидуально-ориентированный подход»</a:t>
            </a:r>
          </a:p>
          <a:p>
            <a:pPr marL="342900" indent="-342900">
              <a:tabLst>
                <a:tab pos="457200" algn="l"/>
              </a:tabLst>
            </a:pPr>
            <a:r>
              <a:rPr lang="en-US" sz="1600">
                <a:latin typeface="Comic Sans MS" pitchFamily="66" charset="0"/>
                <a:hlinkClick r:id="rId2"/>
              </a:rPr>
              <a:t>http://o-detstve.ru/</a:t>
            </a:r>
            <a:endParaRPr lang="en-US" sz="1600">
              <a:latin typeface="Comic Sans MS" pitchFamily="66" charset="0"/>
            </a:endParaRPr>
          </a:p>
          <a:p>
            <a:pPr marL="342900" indent="-342900">
              <a:tabLst>
                <a:tab pos="457200" algn="l"/>
              </a:tabLst>
            </a:pPr>
            <a:r>
              <a:rPr lang="en-US" sz="1600">
                <a:latin typeface="Comic Sans MS" pitchFamily="66" charset="0"/>
              </a:rPr>
              <a:t>http://viki.rdf.ru/</a:t>
            </a:r>
            <a:endParaRPr lang="ru-RU" sz="1600">
              <a:latin typeface="Comic Sans MS" pitchFamily="66" charset="0"/>
            </a:endParaRPr>
          </a:p>
          <a:p>
            <a:pPr marL="342900" indent="-342900">
              <a:tabLst>
                <a:tab pos="457200" algn="l"/>
              </a:tabLst>
            </a:pPr>
            <a:r>
              <a:rPr lang="ru-RU" sz="1600">
                <a:latin typeface="Comic Sans MS" pitchFamily="66" charset="0"/>
              </a:rPr>
              <a:t>http://doshvozrast.ru/ozdorov/ozdorovlenie10.htm «Создание условий для сохранения здоровья воспитанников ДОУ»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sz="1600">
                <a:latin typeface="Comic Sans MS" pitchFamily="66" charset="0"/>
              </a:rPr>
              <a:t>http://www.trunsun.edusite.ru/p47aa1.html «Создание здоровьесберегающей среды в условиях детского сада»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sz="1600">
                <a:latin typeface="Comic Sans MS" pitchFamily="66" charset="0"/>
              </a:rPr>
              <a:t>http://www.noav.ru/?p=410 «Здоровьесберегающие технологии в дошкольном и школьном образовании»</a:t>
            </a: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endParaRPr lang="ru-RU" sz="2400">
              <a:latin typeface="Comic Sans MS" pitchFamily="66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736600" y="273050"/>
            <a:ext cx="1011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mic Sans MS" pitchFamily="66" charset="0"/>
              </a:rPr>
              <a:t>Литература: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9463" y="3079750"/>
            <a:ext cx="54864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фото капуста\P1030812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5403" b="5385"/>
          <a:stretch/>
        </p:blipFill>
        <p:spPr bwMode="auto">
          <a:xfrm rot="21310757">
            <a:off x="181998" y="119532"/>
            <a:ext cx="2810596" cy="235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веселые старты 14.01.15\IMG_0146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518430">
            <a:off x="9376289" y="318922"/>
            <a:ext cx="2174581" cy="312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F:\дача 14\DSCN1195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19430" b="15656"/>
          <a:stretch/>
        </p:blipFill>
        <p:spPr bwMode="auto">
          <a:xfrm rot="274033">
            <a:off x="235818" y="2325336"/>
            <a:ext cx="3063513" cy="240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41852">
            <a:off x="9172575" y="3540125"/>
            <a:ext cx="25828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181350" y="374650"/>
            <a:ext cx="6388100" cy="831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Профессиональное кредо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«Наша работа 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–  любовь 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и забота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!»</a:t>
            </a:r>
            <a:endParaRPr lang="ru-RU" altLang="ru-RU" sz="24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l="2609" t="967"/>
          <a:stretch/>
        </p:blipFill>
        <p:spPr>
          <a:xfrm rot="21314510">
            <a:off x="451761" y="4660583"/>
            <a:ext cx="2730038" cy="208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81620" y="1929289"/>
            <a:ext cx="5982728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</a:rPr>
              <a:t>Тема: «Формирование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</a:rPr>
              <a:t>основ 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</a:rPr>
              <a:t>безопасного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</a:rPr>
              <a:t>поведения на дорогах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</a:rPr>
              <a:t> у детей старшего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</a:rPr>
              <a:t> дошкольного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</a:rPr>
              <a:t>возраста с ОНР»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924050" y="0"/>
            <a:ext cx="7908925" cy="1487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/>
              <a:t>Актуальность данной проблемы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5500" y="1903413"/>
            <a:ext cx="10236200" cy="449103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 последние пять лет в дорожно-транспортных происшествиях на территории России погибли 7780 детей и подростков, а 113338 – получили травмы различной степени тяжести, многие остались инвалидами.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Особенности детской психики, восприятия детьми дорожных ситуаций. (Рассеянность внимания, </a:t>
            </a:r>
            <a:r>
              <a:rPr lang="ru-RU" altLang="ru-RU" sz="20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гиперактивность</a:t>
            </a:r>
            <a:r>
              <a:rPr lang="ru-RU" altLang="ru-RU" sz="2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эмоциональность, туннельное зрение)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Недостаточное внимание родителей;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Дети знают, но не применяют на практике полученные знания;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Профилактика дорожно-транспортного травматизма – приоритетная проблема общества;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alt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406650" y="1296988"/>
            <a:ext cx="1757363" cy="1674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2720975" y="1812925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Речевое развитие</a:t>
            </a:r>
          </a:p>
        </p:txBody>
      </p:sp>
      <p:sp>
        <p:nvSpPr>
          <p:cNvPr id="5" name="Овал 4"/>
          <p:cNvSpPr/>
          <p:nvPr/>
        </p:nvSpPr>
        <p:spPr>
          <a:xfrm>
            <a:off x="6059488" y="4962525"/>
            <a:ext cx="1858962" cy="1636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291388" y="2436813"/>
            <a:ext cx="2027237" cy="1935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799013" y="795338"/>
            <a:ext cx="1858962" cy="161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4700588" y="1273175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Познавательное развитие</a:t>
            </a:r>
          </a:p>
        </p:txBody>
      </p:sp>
      <p:sp>
        <p:nvSpPr>
          <p:cNvPr id="9" name="Овал 8"/>
          <p:cNvSpPr/>
          <p:nvPr/>
        </p:nvSpPr>
        <p:spPr>
          <a:xfrm>
            <a:off x="4414838" y="2768600"/>
            <a:ext cx="2316162" cy="1735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6" name="TextBox 9"/>
          <p:cNvSpPr txBox="1">
            <a:spLocks noChangeArrowheads="1"/>
          </p:cNvSpPr>
          <p:nvPr/>
        </p:nvSpPr>
        <p:spPr bwMode="auto">
          <a:xfrm>
            <a:off x="4738688" y="3116263"/>
            <a:ext cx="18891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Направления развития по ФГОС</a:t>
            </a:r>
          </a:p>
        </p:txBody>
      </p:sp>
      <p:sp>
        <p:nvSpPr>
          <p:cNvPr id="43017" name="TextBox 10"/>
          <p:cNvSpPr txBox="1">
            <a:spLocks noChangeArrowheads="1"/>
          </p:cNvSpPr>
          <p:nvPr/>
        </p:nvSpPr>
        <p:spPr bwMode="auto">
          <a:xfrm>
            <a:off x="7256463" y="2917825"/>
            <a:ext cx="21224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Художественно-эстетическое развитие</a:t>
            </a:r>
          </a:p>
        </p:txBody>
      </p:sp>
      <p:sp>
        <p:nvSpPr>
          <p:cNvPr id="43018" name="TextBox 12"/>
          <p:cNvSpPr txBox="1">
            <a:spLocks noChangeArrowheads="1"/>
          </p:cNvSpPr>
          <p:nvPr/>
        </p:nvSpPr>
        <p:spPr bwMode="auto">
          <a:xfrm>
            <a:off x="6186488" y="5376863"/>
            <a:ext cx="1722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Физическое  развитие</a:t>
            </a:r>
          </a:p>
        </p:txBody>
      </p:sp>
      <p:cxnSp>
        <p:nvCxnSpPr>
          <p:cNvPr id="15" name="Прямая со стрелкой 14"/>
          <p:cNvCxnSpPr>
            <a:stCxn id="9" idx="0"/>
          </p:cNvCxnSpPr>
          <p:nvPr/>
        </p:nvCxnSpPr>
        <p:spPr>
          <a:xfrm flipV="1">
            <a:off x="5573713" y="2460625"/>
            <a:ext cx="0" cy="298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9" idx="6"/>
          </p:cNvCxnSpPr>
          <p:nvPr/>
        </p:nvCxnSpPr>
        <p:spPr>
          <a:xfrm flipV="1">
            <a:off x="6740525" y="3416300"/>
            <a:ext cx="1174750" cy="220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5"/>
          </p:cNvCxnSpPr>
          <p:nvPr/>
        </p:nvCxnSpPr>
        <p:spPr>
          <a:xfrm>
            <a:off x="6391275" y="4259263"/>
            <a:ext cx="333375" cy="78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9" idx="3"/>
          </p:cNvCxnSpPr>
          <p:nvPr/>
        </p:nvCxnSpPr>
        <p:spPr>
          <a:xfrm flipH="1">
            <a:off x="3903663" y="4259263"/>
            <a:ext cx="850900" cy="78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4095750" y="2581275"/>
            <a:ext cx="712788" cy="387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0" y="4625975"/>
            <a:ext cx="2808288" cy="2232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усвоение норм и ценностей, принятых в обществе;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становление самостоятельности, целенаправленности и саморегуляции собственных действий;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формирование основ безопасного поведения в социуме.</a:t>
            </a:r>
          </a:p>
        </p:txBody>
      </p:sp>
      <p:pic>
        <p:nvPicPr>
          <p:cNvPr id="430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1013" y="4800600"/>
            <a:ext cx="2043112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0"/>
            <a:ext cx="4852988" cy="100488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</p:pic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0" y="1098550"/>
            <a:ext cx="2347913" cy="3176588"/>
          </a:xfrm>
          <a:prstGeom prst="rect">
            <a:avLst/>
          </a:prstGeom>
          <a:solidFill>
            <a:schemeClr val="accent1">
              <a:alpha val="50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владение речью как средством общения и культуры;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 развитие связной, грамматически правильной диалогической и монологической речи;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развитие звуковой и интонационной культуры речи, фонематического слуха;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знакомство с книжной культурой </a:t>
            </a:r>
          </a:p>
        </p:txBody>
      </p:sp>
      <p:sp>
        <p:nvSpPr>
          <p:cNvPr id="2" name="Прямоугольник 23"/>
          <p:cNvSpPr/>
          <p:nvPr/>
        </p:nvSpPr>
        <p:spPr>
          <a:xfrm>
            <a:off x="7974013" y="5051425"/>
            <a:ext cx="3887787" cy="18065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</a:rPr>
              <a:t>становление целенаправленности и саморегуляции в двигательной сфере; </a:t>
            </a:r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</a:rPr>
              <a:t>развитие таких физических качеств, как координация и гибкость; </a:t>
            </a:r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</a:rPr>
              <a:t>формирование опорно-двигательной системы организма, развитие равновесия, координации движения, крупной и мелкой моторики обеих рук</a:t>
            </a: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9488488" y="1674813"/>
            <a:ext cx="2508250" cy="2857500"/>
          </a:xfrm>
          <a:prstGeom prst="rect">
            <a:avLst/>
          </a:prstGeom>
          <a:solidFill>
            <a:srgbClr val="FFFF99">
              <a:alpha val="28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развитие предпосылок ценностно-смыслового восприятия и понимания произведений искусства;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 становление эстетического отношения к окружающему миру; 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реализацию самостоятельной творческой деятельности детей (изобразительной, конструктивно-модельной,  и др.) </a:t>
            </a:r>
          </a:p>
        </p:txBody>
      </p:sp>
      <p:sp>
        <p:nvSpPr>
          <p:cNvPr id="43034" name="Text Box 26"/>
          <p:cNvSpPr txBox="1">
            <a:spLocks noChangeArrowheads="1"/>
          </p:cNvSpPr>
          <p:nvPr/>
        </p:nvSpPr>
        <p:spPr bwMode="auto">
          <a:xfrm>
            <a:off x="6608763" y="0"/>
            <a:ext cx="2609850" cy="2644775"/>
          </a:xfrm>
          <a:prstGeom prst="rect">
            <a:avLst/>
          </a:prstGeom>
          <a:solidFill>
            <a:srgbClr val="99CC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развитие интересов детей, любознательности и познавательной мотивации;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формирование познавательных действий, становление сознания;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формирование первичных представлений  объектах окружающего мира, о свойствах и отношениях объектов окружающего мира </a:t>
            </a:r>
          </a:p>
        </p:txBody>
      </p: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2984500" y="5126038"/>
            <a:ext cx="2216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Социально-коммуникативное развитие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3"/>
          <p:cNvSpPr txBox="1">
            <a:spLocks noChangeArrowheads="1"/>
          </p:cNvSpPr>
          <p:nvPr/>
        </p:nvSpPr>
        <p:spPr bwMode="auto">
          <a:xfrm>
            <a:off x="3006725" y="244475"/>
            <a:ext cx="9185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latin typeface="Trebuchet MS" pitchFamily="34" charset="0"/>
              </a:rPr>
              <a:t/>
            </a:r>
            <a:br>
              <a:rPr lang="ru-RU">
                <a:latin typeface="Trebuchet MS" pitchFamily="34" charset="0"/>
              </a:rPr>
            </a:br>
            <a:endParaRPr lang="ru-RU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62675" y="244475"/>
            <a:ext cx="5926138" cy="191611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Встал малыш на ноги – он уже пешеход.</a:t>
            </a:r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Сел ребенок на велосипед – он уже водитель.</a:t>
            </a:r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Поехал в автобусе – он уже пассажир.</a:t>
            </a:r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И везде его подстерегает опасность.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4163" y="2019300"/>
            <a:ext cx="6081712" cy="18097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</a:rPr>
              <a:t>«Принципы здорового образа жизни, принципы оптимальных физических нагрузок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</a:rPr>
              <a:t> человек должен усваивать, как элементы культуры, в худшем случае со школьной скамьи, в лучшем – еще раньше в семье, в детском саду…»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</a:rPr>
              <a:t>Н. М. Амосов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73663" y="4219575"/>
            <a:ext cx="4425950" cy="20589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Совершенно очевидно, что из числа полезных в житейском обиходе предметов должно быть изучаемы те, которые действительно необходимы.</a:t>
            </a:r>
            <a:b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Аристотель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44613" y="433388"/>
            <a:ext cx="359886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/>
                </a:solidFill>
                <a:latin typeface="Comic Sans MS" panose="030F0702030302020204" pitchFamily="66" charset="0"/>
              </a:rPr>
              <a:t>«Самое дорогое у человека – это жизнь»</a:t>
            </a:r>
            <a:br>
              <a:rPr lang="ru-RU" dirty="0">
                <a:solidFill>
                  <a:schemeClr val="accent2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chemeClr val="accent2"/>
                </a:solidFill>
                <a:latin typeface="Comic Sans MS" panose="030F0702030302020204" pitchFamily="66" charset="0"/>
              </a:rPr>
              <a:t>Н.А. Островский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F:\аттестация моя\МАДОУ№390\IMG_219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4709464">
            <a:off x="665423" y="4438641"/>
            <a:ext cx="2160234" cy="162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аттестация моя\МАДОУ№390\IMG_2198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5056366">
            <a:off x="2890923" y="4336648"/>
            <a:ext cx="2139445" cy="160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F:\аттестация моя\МАДОУ№390\IMG_2199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6156083">
            <a:off x="9755351" y="3861164"/>
            <a:ext cx="2508945" cy="1881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879475" y="392113"/>
            <a:ext cx="8728075" cy="1371600"/>
          </a:xfrm>
          <a:prstGeom prst="rect">
            <a:avLst/>
          </a:prstGeom>
          <a:solidFill>
            <a:schemeClr val="bg1">
              <a:alpha val="46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Comic Sans MS" panose="030F0702030302020204" pitchFamily="66" charset="0"/>
              </a:rPr>
              <a:t> Цель: </a:t>
            </a:r>
            <a:r>
              <a:rPr lang="ru-RU" sz="2000" dirty="0">
                <a:latin typeface="Comic Sans MS" panose="030F0702030302020204" pitchFamily="66" charset="0"/>
              </a:rPr>
              <a:t>формирование осознанного отношения детей старшего дошкольного возраста с ОНР по соблюдению правил  безопасного поведения и </a:t>
            </a:r>
            <a:r>
              <a:rPr lang="ru-RU" sz="2000" dirty="0">
                <a:latin typeface="+mn-lt"/>
              </a:rPr>
              <a:t>выработке положительных, устойчивых привычек безопасного поведения на улицах города.</a:t>
            </a:r>
          </a:p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177800" y="2155825"/>
            <a:ext cx="961866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>
                <a:latin typeface="Comic Sans MS" pitchFamily="66" charset="0"/>
              </a:rPr>
              <a:t>Задачи:</a:t>
            </a:r>
            <a:r>
              <a:rPr lang="ru-RU" sz="2000">
                <a:latin typeface="Comic Sans MS" pitchFamily="66" charset="0"/>
              </a:rPr>
              <a:t/>
            </a:r>
            <a:br>
              <a:rPr lang="ru-RU" sz="2000">
                <a:latin typeface="Comic Sans MS" pitchFamily="66" charset="0"/>
              </a:rPr>
            </a:br>
            <a:r>
              <a:rPr lang="ru-RU" sz="2000">
                <a:latin typeface="Comic Sans MS" pitchFamily="66" charset="0"/>
              </a:rPr>
              <a:t>1.</a:t>
            </a:r>
            <a:r>
              <a:rPr lang="ru-RU" altLang="ru-RU" sz="2000">
                <a:latin typeface="Comic Sans MS" pitchFamily="66" charset="0"/>
              </a:rPr>
              <a:t> Сформировать </a:t>
            </a:r>
            <a:r>
              <a:rPr lang="ru-RU" altLang="ru-RU" sz="2000">
                <a:latin typeface="Trebuchet MS" pitchFamily="34" charset="0"/>
              </a:rPr>
              <a:t>у детей практические навыки поведения в различных ситуациях городского движения и соответствующую модель поведения.</a:t>
            </a:r>
          </a:p>
          <a:p>
            <a:pPr>
              <a:lnSpc>
                <a:spcPct val="80000"/>
              </a:lnSpc>
            </a:pPr>
            <a:endParaRPr lang="ru-RU" altLang="ru-RU" sz="200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000">
                <a:latin typeface="Comic Sans MS" pitchFamily="66" charset="0"/>
              </a:rPr>
              <a:t>2. Создавать предметно-пространственную развивающую среду  для сознательного изучения детьми  с ОНР правил дорожного движения.</a:t>
            </a:r>
          </a:p>
          <a:p>
            <a:pPr>
              <a:lnSpc>
                <a:spcPct val="80000"/>
              </a:lnSpc>
            </a:pPr>
            <a:endParaRPr lang="ru-RU" altLang="ru-RU" sz="200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000">
                <a:latin typeface="Comic Sans MS" pitchFamily="66" charset="0"/>
              </a:rPr>
              <a:t>3. Сформировать у родителей устойчивый интерес к безопасности детей, привлекать взрослых к совместной деятельности с детьми</a:t>
            </a:r>
          </a:p>
          <a:p>
            <a:pPr>
              <a:lnSpc>
                <a:spcPct val="80000"/>
              </a:lnSpc>
            </a:pPr>
            <a:endParaRPr lang="ru-RU" alt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рямоугольник 1"/>
          <p:cNvSpPr>
            <a:spLocks noChangeArrowheads="1"/>
          </p:cNvSpPr>
          <p:nvPr/>
        </p:nvSpPr>
        <p:spPr bwMode="auto">
          <a:xfrm>
            <a:off x="708025" y="1254125"/>
            <a:ext cx="110124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Метод наблюдения , беседы, встреча с инспектором ДПС.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Экскурсии.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Здоровьесберегающие технологии: зрительная и пальчиковая гимнастика, артикуляционные упражнения.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Сюжетно – ролевые игры на внимание и игры с оздоровительным бегом. 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Динамические паузы с речевым сопровождением.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Проектный метод.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Познавательные презентации. Индивидуальная работа на ПК по автоматизации звуков, формированию грамматического строя речи.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Бумагопластика, пластилинография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Работа с песком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>
                <a:latin typeface="Comic Sans MS" pitchFamily="66" charset="0"/>
              </a:rPr>
              <a:t> Настольно-печатные игры и игры с использованием макетов (моделирование опасных и безопасных дорожных ситуаций)</a:t>
            </a:r>
          </a:p>
          <a:p>
            <a:pPr>
              <a:buFont typeface="Wingdings" pitchFamily="2" charset="2"/>
              <a:buChar char="§"/>
            </a:pPr>
            <a:endParaRPr lang="ru-RU" altLang="ru-RU" sz="2400">
              <a:latin typeface="Comic Sans MS" pitchFamily="66" charset="0"/>
            </a:endParaRPr>
          </a:p>
        </p:txBody>
      </p:sp>
      <p:sp>
        <p:nvSpPr>
          <p:cNvPr id="44034" name="Заголовок 2"/>
          <p:cNvSpPr>
            <a:spLocks noGrp="1"/>
          </p:cNvSpPr>
          <p:nvPr>
            <p:ph type="title"/>
          </p:nvPr>
        </p:nvSpPr>
        <p:spPr>
          <a:xfrm>
            <a:off x="1366838" y="301625"/>
            <a:ext cx="8596312" cy="708025"/>
          </a:xfrm>
        </p:spPr>
        <p:txBody>
          <a:bodyPr/>
          <a:lstStyle/>
          <a:p>
            <a:r>
              <a:rPr lang="ru-RU" smtClean="0"/>
              <a:t>Формы и методы работы с детьми: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613" y="263525"/>
            <a:ext cx="6096000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Беседы, встреча с инспектором ДПС</a:t>
            </a:r>
          </a:p>
        </p:txBody>
      </p:sp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663575"/>
            <a:ext cx="4179887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F:\фото для работы\IMG_3558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r="47505" b="13795"/>
          <a:stretch/>
        </p:blipFill>
        <p:spPr bwMode="auto">
          <a:xfrm>
            <a:off x="3669541" y="2719395"/>
            <a:ext cx="3835663" cy="3542826"/>
          </a:xfrm>
          <a:prstGeom prst="snip2DiagRect">
            <a:avLst>
              <a:gd name="adj1" fmla="val 1240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5700" y="695325"/>
            <a:ext cx="4484688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75588" y="4384675"/>
            <a:ext cx="4014787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Расширение  представлений детей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о работе инспектора ГИБДД.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300" y="4106863"/>
            <a:ext cx="2838450" cy="1077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</a:rPr>
              <a:t>Знакомство с понятиями «улица»(одностороннее движение),«площадь», «бульвар», «проспект».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3675" y="5689600"/>
            <a:ext cx="5141913" cy="1077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</a:rPr>
              <a:t>Закрепление дорожных знаков, отработка действий в различных проблемных ситуациях в летний оздоровительный период на транспортной площадке на территории детского сада.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8125" y="131763"/>
            <a:ext cx="6151563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Здоровьесберегающие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технологии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208528">
            <a:off x="216187" y="1837501"/>
            <a:ext cx="3058510" cy="2293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38" y="4586288"/>
            <a:ext cx="30861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435600" y="4889500"/>
            <a:ext cx="30083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rebuchet MS" pitchFamily="34" charset="0"/>
              </a:rPr>
              <a:t>«Все машины по порядку</a:t>
            </a:r>
          </a:p>
          <a:p>
            <a:r>
              <a:rPr lang="ru-RU" sz="1400" b="1">
                <a:latin typeface="Trebuchet MS" pitchFamily="34" charset="0"/>
              </a:rPr>
              <a:t>Подъезжают на заправку.</a:t>
            </a:r>
          </a:p>
          <a:p>
            <a:r>
              <a:rPr lang="ru-RU" sz="1400" b="1">
                <a:latin typeface="Trebuchet MS" pitchFamily="34" charset="0"/>
              </a:rPr>
              <a:t>Бензовоз, мусоровоз,</a:t>
            </a:r>
          </a:p>
          <a:p>
            <a:r>
              <a:rPr lang="ru-RU" sz="1400" b="1">
                <a:latin typeface="Trebuchet MS" pitchFamily="34" charset="0"/>
              </a:rPr>
              <a:t>С молоком молоковоз,</a:t>
            </a:r>
          </a:p>
          <a:p>
            <a:r>
              <a:rPr lang="ru-RU" sz="1400" b="1">
                <a:latin typeface="Trebuchet MS" pitchFamily="34" charset="0"/>
              </a:rPr>
              <a:t>С хлебом свежим - хлебовоз</a:t>
            </a:r>
          </a:p>
          <a:p>
            <a:r>
              <a:rPr lang="ru-RU" sz="1400" b="1">
                <a:latin typeface="Trebuchet MS" pitchFamily="34" charset="0"/>
              </a:rPr>
              <a:t>И тяжелый лесовоз.»</a:t>
            </a:r>
          </a:p>
        </p:txBody>
      </p:sp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18575" y="485775"/>
            <a:ext cx="3073400" cy="725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Box 4"/>
          <p:cNvSpPr txBox="1">
            <a:spLocks noChangeArrowheads="1"/>
          </p:cNvSpPr>
          <p:nvPr/>
        </p:nvSpPr>
        <p:spPr bwMode="auto">
          <a:xfrm>
            <a:off x="9512300" y="4333875"/>
            <a:ext cx="2273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«</a:t>
            </a:r>
            <a:r>
              <a:rPr lang="ru-RU" sz="1600">
                <a:latin typeface="Trebuchet MS" pitchFamily="34" charset="0"/>
              </a:rPr>
              <a:t>Заводим моторчик</a:t>
            </a:r>
            <a:r>
              <a:rPr lang="ru-RU">
                <a:latin typeface="Trebuchet MS" pitchFamily="34" charset="0"/>
              </a:rPr>
              <a:t>»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l="31972" b="8569"/>
          <a:stretch/>
        </p:blipFill>
        <p:spPr bwMode="auto">
          <a:xfrm>
            <a:off x="3966359" y="1346327"/>
            <a:ext cx="4021848" cy="32762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368300" y="1009650"/>
            <a:ext cx="26066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Зрительная гимнастика</a:t>
            </a:r>
            <a:endParaRPr lang="ru-RU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9625" y="919163"/>
            <a:ext cx="23193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Пальчиковые игры</a:t>
            </a:r>
          </a:p>
        </p:txBody>
      </p:sp>
      <p:sp>
        <p:nvSpPr>
          <p:cNvPr id="9" name="TextBox 8"/>
          <p:cNvSpPr txBox="1"/>
          <p:nvPr/>
        </p:nvSpPr>
        <p:spPr>
          <a:xfrm rot="331226">
            <a:off x="9783763" y="704850"/>
            <a:ext cx="21844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Артикуляционные упражнения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5_Грань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5_Грань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2647</TotalTime>
  <Words>1082</Words>
  <Application>Microsoft Office PowerPoint</Application>
  <PresentationFormat>Произвольный</PresentationFormat>
  <Paragraphs>167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Грань</vt:lpstr>
      <vt:lpstr>5_Грань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и методы работы с детьми: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парамошка</dc:creator>
  <cp:lastModifiedBy>Пользователь</cp:lastModifiedBy>
  <cp:revision>124</cp:revision>
  <dcterms:created xsi:type="dcterms:W3CDTF">2014-12-02T16:58:54Z</dcterms:created>
  <dcterms:modified xsi:type="dcterms:W3CDTF">2015-10-30T05:23:57Z</dcterms:modified>
</cp:coreProperties>
</file>